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74" r:id="rId2"/>
    <p:sldId id="259" r:id="rId3"/>
    <p:sldId id="275" r:id="rId4"/>
    <p:sldId id="277" r:id="rId5"/>
    <p:sldId id="315" r:id="rId6"/>
    <p:sldId id="327" r:id="rId7"/>
    <p:sldId id="309" r:id="rId8"/>
    <p:sldId id="276" r:id="rId9"/>
    <p:sldId id="278" r:id="rId10"/>
    <p:sldId id="286" r:id="rId11"/>
    <p:sldId id="279" r:id="rId12"/>
    <p:sldId id="280" r:id="rId13"/>
    <p:sldId id="300" r:id="rId14"/>
    <p:sldId id="281" r:id="rId15"/>
    <p:sldId id="287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evin Schluth" initials="KS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4C91"/>
    <a:srgbClr val="00AF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432" autoAdjust="0"/>
    <p:restoredTop sz="94660"/>
  </p:normalViewPr>
  <p:slideViewPr>
    <p:cSldViewPr snapToGrid="0" snapToObjects="1">
      <p:cViewPr varScale="1">
        <p:scale>
          <a:sx n="116" d="100"/>
          <a:sy n="116" d="100"/>
        </p:scale>
        <p:origin x="132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2" d="100"/>
        <a:sy n="92" d="100"/>
      </p:scale>
      <p:origin x="0" y="-144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'By Business Type'!$Q$5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00B0AA">
                <a:lumMod val="60000"/>
                <a:lumOff val="40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'By Business Type'!$P$6:$P$9</c:f>
              <c:strCache>
                <c:ptCount val="4"/>
                <c:pt idx="0">
                  <c:v>FRANCHISE</c:v>
                </c:pt>
                <c:pt idx="1">
                  <c:v>CHROME</c:v>
                </c:pt>
                <c:pt idx="2">
                  <c:v>PASS</c:v>
                </c:pt>
                <c:pt idx="3">
                  <c:v>NON-CREDITED</c:v>
                </c:pt>
              </c:strCache>
            </c:strRef>
          </c:cat>
          <c:val>
            <c:numRef>
              <c:f>'By Business Type'!$Q$6:$Q$9</c:f>
              <c:numCache>
                <c:formatCode>"$"#,##0</c:formatCode>
                <c:ptCount val="4"/>
                <c:pt idx="0">
                  <c:v>659238.4600000002</c:v>
                </c:pt>
                <c:pt idx="1">
                  <c:v>592299.32999999961</c:v>
                </c:pt>
                <c:pt idx="2">
                  <c:v>95060.300000000032</c:v>
                </c:pt>
                <c:pt idx="3">
                  <c:v>416249.53000000026</c:v>
                </c:pt>
              </c:numCache>
            </c:numRef>
          </c:val>
        </c:ser>
        <c:ser>
          <c:idx val="1"/>
          <c:order val="1"/>
          <c:tx>
            <c:strRef>
              <c:f>'By Business Type'!$R$5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3DA6">
                <a:lumMod val="60000"/>
                <a:lumOff val="40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'By Business Type'!$P$6:$P$9</c:f>
              <c:strCache>
                <c:ptCount val="4"/>
                <c:pt idx="0">
                  <c:v>FRANCHISE</c:v>
                </c:pt>
                <c:pt idx="1">
                  <c:v>CHROME</c:v>
                </c:pt>
                <c:pt idx="2">
                  <c:v>PASS</c:v>
                </c:pt>
                <c:pt idx="3">
                  <c:v>NON-CREDITED</c:v>
                </c:pt>
              </c:strCache>
            </c:strRef>
          </c:cat>
          <c:val>
            <c:numRef>
              <c:f>'By Business Type'!$R$6:$R$9</c:f>
              <c:numCache>
                <c:formatCode>"$"#,##0</c:formatCode>
                <c:ptCount val="4"/>
                <c:pt idx="0">
                  <c:v>867228.73000000138</c:v>
                </c:pt>
                <c:pt idx="1">
                  <c:v>607271.35999999964</c:v>
                </c:pt>
                <c:pt idx="2">
                  <c:v>474806.32999999868</c:v>
                </c:pt>
                <c:pt idx="3">
                  <c:v>196267.49000000002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387261728"/>
        <c:axId val="-1386857584"/>
      </c:barChart>
      <c:catAx>
        <c:axId val="-1387261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pPr>
            <a:endParaRPr lang="en-US"/>
          </a:p>
        </c:txPr>
        <c:crossAx val="-1386857584"/>
        <c:crosses val="autoZero"/>
        <c:auto val="1"/>
        <c:lblAlgn val="ctr"/>
        <c:lblOffset val="100"/>
        <c:noMultiLvlLbl val="0"/>
      </c:catAx>
      <c:valAx>
        <c:axId val="-1386857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55565A"/>
              </a:solidFill>
              <a:round/>
            </a:ln>
            <a:effectLst/>
          </c:spPr>
        </c:majorGridlines>
        <c:numFmt formatCode="&quot;$&quot;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pPr>
            <a:endParaRPr lang="en-US"/>
          </a:p>
        </c:txPr>
        <c:crossAx val="-138726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rgbClr val="55565A"/>
      </a:solidFill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Sheet9!$C$12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00B0AA">
                <a:lumMod val="60000"/>
                <a:lumOff val="40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Sheet9!$B$13:$B$16</c:f>
              <c:strCache>
                <c:ptCount val="4"/>
                <c:pt idx="0">
                  <c:v>Agilent</c:v>
                </c:pt>
                <c:pt idx="1">
                  <c:v>Rainin</c:v>
                </c:pt>
                <c:pt idx="2">
                  <c:v>Restek</c:v>
                </c:pt>
                <c:pt idx="3">
                  <c:v>GE Healthcare</c:v>
                </c:pt>
              </c:strCache>
            </c:strRef>
          </c:cat>
          <c:val>
            <c:numRef>
              <c:f>Sheet9!$C$13:$C$16</c:f>
              <c:numCache>
                <c:formatCode>General</c:formatCode>
                <c:ptCount val="4"/>
                <c:pt idx="0" formatCode="&quot;$&quot;#,##0">
                  <c:v>1729803.4100000025</c:v>
                </c:pt>
                <c:pt idx="2" formatCode="&quot;$&quot;#,##0">
                  <c:v>620.21</c:v>
                </c:pt>
                <c:pt idx="3" formatCode="&quot;$&quot;#,##0">
                  <c:v>32424</c:v>
                </c:pt>
              </c:numCache>
            </c:numRef>
          </c:val>
        </c:ser>
        <c:ser>
          <c:idx val="1"/>
          <c:order val="1"/>
          <c:tx>
            <c:strRef>
              <c:f>Sheet9!$D$12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3DA6">
                <a:lumMod val="60000"/>
                <a:lumOff val="40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Sheet9!$B$13:$B$16</c:f>
              <c:strCache>
                <c:ptCount val="4"/>
                <c:pt idx="0">
                  <c:v>Agilent</c:v>
                </c:pt>
                <c:pt idx="1">
                  <c:v>Rainin</c:v>
                </c:pt>
                <c:pt idx="2">
                  <c:v>Restek</c:v>
                </c:pt>
                <c:pt idx="3">
                  <c:v>GE Healthcare</c:v>
                </c:pt>
              </c:strCache>
            </c:strRef>
          </c:cat>
          <c:val>
            <c:numRef>
              <c:f>Sheet9!$D$13:$D$16</c:f>
              <c:numCache>
                <c:formatCode>"$"#,##0</c:formatCode>
                <c:ptCount val="4"/>
                <c:pt idx="0">
                  <c:v>1756379.3599999966</c:v>
                </c:pt>
                <c:pt idx="1">
                  <c:v>388574.33999999869</c:v>
                </c:pt>
                <c:pt idx="2">
                  <c:v>620.21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323164512"/>
        <c:axId val="-1323171584"/>
      </c:barChart>
      <c:catAx>
        <c:axId val="-132316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pPr>
            <a:endParaRPr lang="en-US"/>
          </a:p>
        </c:txPr>
        <c:crossAx val="-1323171584"/>
        <c:crosses val="autoZero"/>
        <c:auto val="1"/>
        <c:lblAlgn val="ctr"/>
        <c:lblOffset val="100"/>
        <c:noMultiLvlLbl val="0"/>
      </c:catAx>
      <c:valAx>
        <c:axId val="-1323171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55565A"/>
              </a:solidFill>
              <a:round/>
            </a:ln>
            <a:effectLst/>
          </c:spPr>
        </c:majorGridlines>
        <c:numFmt formatCode="&quot;$&quot;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pPr>
            <a:endParaRPr lang="en-US"/>
          </a:p>
        </c:txPr>
        <c:crossAx val="-1323164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rgbClr val="55565A"/>
      </a:solidFill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AF3AD3-0735-B441-BA02-DDAA581FC2A9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9DDDE0-A051-1C46-BF24-79726ECAA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48305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E9367-B946-E64F-92B6-3BE1A819DFD2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E3DBA7-8AE9-9247-B4CE-28459E332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3334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ientists-to-the-development-of-drug-000052752260_Full.jpg"/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817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alphaModFix amt="18000"/>
          </a:blip>
          <a:stretch>
            <a:fillRect/>
          </a:stretch>
        </p:blipFill>
        <p:spPr>
          <a:xfrm>
            <a:off x="621069" y="355600"/>
            <a:ext cx="8216900" cy="49276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643911"/>
            <a:ext cx="9143999" cy="932409"/>
          </a:xfrm>
        </p:spPr>
        <p:txBody>
          <a:bodyPr>
            <a:normAutofit/>
          </a:bodyPr>
          <a:lstStyle>
            <a:lvl1pPr algn="ctr">
              <a:defRPr sz="4800">
                <a:solidFill>
                  <a:schemeClr val="tx1"/>
                </a:solidFill>
                <a:effectLst>
                  <a:glow rad="520700">
                    <a:schemeClr val="bg1">
                      <a:alpha val="25000"/>
                    </a:schemeClr>
                  </a:glo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0" y="5283200"/>
            <a:ext cx="9144000" cy="1598507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705802" y="3589201"/>
            <a:ext cx="7772718" cy="43688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effectLst>
                  <a:glow rad="508000">
                    <a:schemeClr val="bg1">
                      <a:alpha val="26000"/>
                    </a:schemeClr>
                  </a:glow>
                </a:effectLst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7880" y="5486400"/>
            <a:ext cx="4932680" cy="121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17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cientist_With_Chemicals_Image_Fade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283" y="796636"/>
            <a:ext cx="4506262" cy="946121"/>
          </a:xfrm>
        </p:spPr>
        <p:txBody>
          <a:bodyPr anchor="b" anchorCtr="0"/>
          <a:lstStyle>
            <a:lvl1pPr algn="l">
              <a:lnSpc>
                <a:spcPts val="4800"/>
              </a:lnSpc>
              <a:defRPr cap="all"/>
            </a:lvl1pPr>
          </a:lstStyle>
          <a:p>
            <a:r>
              <a:rPr lang="en-US" dirty="0" smtClean="0"/>
              <a:t>Master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9283" y="1945640"/>
            <a:ext cx="8229600" cy="4525963"/>
          </a:xfrm>
        </p:spPr>
        <p:txBody>
          <a:bodyPr/>
          <a:lstStyle>
            <a:lvl1pPr marL="256032" indent="-256032">
              <a:buClr>
                <a:schemeClr val="tx2"/>
              </a:buClr>
              <a:buSzPct val="90000"/>
              <a:defRPr/>
            </a:lvl1pPr>
            <a:lvl2pPr>
              <a:buClr>
                <a:schemeClr val="tx2"/>
              </a:buClr>
              <a:buSzPct val="90000"/>
              <a:defRPr/>
            </a:lvl2pPr>
            <a:lvl3pPr>
              <a:buClr>
                <a:schemeClr val="tx2"/>
              </a:buClr>
              <a:buSzPct val="90000"/>
              <a:defRPr/>
            </a:lvl3pPr>
            <a:lvl4pPr>
              <a:buClr>
                <a:schemeClr val="tx2"/>
              </a:buClr>
              <a:buSzPct val="90000"/>
              <a:defRPr/>
            </a:lvl4pPr>
            <a:lvl5pPr>
              <a:buClr>
                <a:schemeClr val="tx2"/>
              </a:buClr>
              <a:buSzPct val="90000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 © 2016 Neta Scientific.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FFDFC-5AA1-BA4B-8A58-EBE750699DA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2" y="6126480"/>
            <a:ext cx="544394" cy="529272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49313" y="589385"/>
            <a:ext cx="3873500" cy="565150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000" cap="all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6967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Header Conten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ab_Supplie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282" y="1396421"/>
            <a:ext cx="7184809" cy="1622368"/>
          </a:xfrm>
        </p:spPr>
        <p:txBody>
          <a:bodyPr anchor="b" anchorCtr="0"/>
          <a:lstStyle>
            <a:lvl1pPr algn="l">
              <a:lnSpc>
                <a:spcPts val="4800"/>
              </a:lnSpc>
              <a:defRPr cap="all"/>
            </a:lvl1pPr>
          </a:lstStyle>
          <a:p>
            <a:r>
              <a:rPr lang="en-US" dirty="0" smtClean="0"/>
              <a:t>Master title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 © 2016 Neta Scientific.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FFDFC-5AA1-BA4B-8A58-EBE750699DA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2" y="6126480"/>
            <a:ext cx="544394" cy="529272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49313" y="1189170"/>
            <a:ext cx="3873500" cy="565150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000" cap="all"/>
            </a:lvl1pPr>
          </a:lstStyle>
          <a:p>
            <a:pPr lvl="0"/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839283" y="3018789"/>
            <a:ext cx="8229600" cy="3107691"/>
          </a:xfrm>
        </p:spPr>
        <p:txBody>
          <a:bodyPr/>
          <a:lstStyle>
            <a:lvl1pPr marL="256032" indent="-256032">
              <a:buClr>
                <a:schemeClr val="tx2"/>
              </a:buClr>
              <a:buSzPct val="90000"/>
              <a:defRPr sz="2400"/>
            </a:lvl1pPr>
            <a:lvl2pPr>
              <a:buClr>
                <a:schemeClr val="tx2"/>
              </a:buClr>
              <a:buSzPct val="70000"/>
              <a:defRPr sz="2200"/>
            </a:lvl2pPr>
            <a:lvl3pPr>
              <a:buClr>
                <a:schemeClr val="tx2"/>
              </a:buClr>
              <a:buSzPct val="90000"/>
              <a:defRPr sz="2000"/>
            </a:lvl3pPr>
            <a:lvl4pPr>
              <a:buClr>
                <a:schemeClr val="tx2"/>
              </a:buClr>
              <a:buSzPct val="90000"/>
              <a:defRPr sz="1800"/>
            </a:lvl4pPr>
            <a:lvl5pPr>
              <a:buClr>
                <a:schemeClr val="tx2"/>
              </a:buClr>
              <a:buSzPct val="90000"/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level/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6601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Header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ustomerServic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313" y="1373898"/>
            <a:ext cx="7184809" cy="1622368"/>
          </a:xfrm>
        </p:spPr>
        <p:txBody>
          <a:bodyPr anchor="b" anchorCtr="0"/>
          <a:lstStyle>
            <a:lvl1pPr algn="l">
              <a:lnSpc>
                <a:spcPts val="4800"/>
              </a:lnSpc>
              <a:defRPr cap="all"/>
            </a:lvl1pPr>
          </a:lstStyle>
          <a:p>
            <a:r>
              <a:rPr lang="en-US" dirty="0" smtClean="0"/>
              <a:t>Master title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 © 2016 Neta Scientific.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FFDFC-5AA1-BA4B-8A58-EBE750699DA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2" y="6126480"/>
            <a:ext cx="544394" cy="529272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59344" y="1166647"/>
            <a:ext cx="3873500" cy="565150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000" cap="all"/>
            </a:lvl1pPr>
          </a:lstStyle>
          <a:p>
            <a:pPr lvl="0"/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849314" y="2996266"/>
            <a:ext cx="8229600" cy="2730279"/>
          </a:xfrm>
        </p:spPr>
        <p:txBody>
          <a:bodyPr/>
          <a:lstStyle>
            <a:lvl1pPr marL="256032" indent="-256032">
              <a:buClr>
                <a:schemeClr val="tx2"/>
              </a:buClr>
              <a:buSzPct val="90000"/>
              <a:defRPr sz="2400"/>
            </a:lvl1pPr>
            <a:lvl2pPr>
              <a:buClr>
                <a:schemeClr val="tx2"/>
              </a:buClr>
              <a:buSzPct val="70000"/>
              <a:defRPr sz="2200"/>
            </a:lvl2pPr>
            <a:lvl3pPr>
              <a:buClr>
                <a:schemeClr val="tx2"/>
              </a:buClr>
              <a:buSzPct val="90000"/>
              <a:defRPr sz="2000"/>
            </a:lvl3pPr>
            <a:lvl4pPr>
              <a:buClr>
                <a:schemeClr val="tx2"/>
              </a:buClr>
              <a:buSzPct val="90000"/>
              <a:defRPr sz="1800"/>
            </a:lvl4pPr>
            <a:lvl5pPr>
              <a:buClr>
                <a:schemeClr val="tx2"/>
              </a:buClr>
              <a:buSzPct val="90000"/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7408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est-Tubes-000020058777_Full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1" cy="69291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282" y="600564"/>
            <a:ext cx="7184809" cy="1622368"/>
          </a:xfrm>
        </p:spPr>
        <p:txBody>
          <a:bodyPr anchor="b" anchorCtr="0"/>
          <a:lstStyle>
            <a:lvl1pPr algn="l">
              <a:lnSpc>
                <a:spcPts val="4800"/>
              </a:lnSpc>
              <a:defRPr cap="all"/>
            </a:lvl1pPr>
          </a:lstStyle>
          <a:p>
            <a:r>
              <a:rPr lang="en-US" dirty="0" smtClean="0"/>
              <a:t>Master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9283" y="2222932"/>
            <a:ext cx="8229600" cy="4525963"/>
          </a:xfrm>
        </p:spPr>
        <p:txBody>
          <a:bodyPr/>
          <a:lstStyle>
            <a:lvl1pPr marL="256032" indent="-256032">
              <a:buClr>
                <a:schemeClr val="tx2"/>
              </a:buClr>
              <a:buSzPct val="90000"/>
              <a:defRPr sz="2400"/>
            </a:lvl1pPr>
            <a:lvl2pPr>
              <a:buClr>
                <a:schemeClr val="tx2"/>
              </a:buClr>
              <a:buSzPct val="70000"/>
              <a:defRPr sz="2200"/>
            </a:lvl2pPr>
            <a:lvl3pPr>
              <a:buClr>
                <a:schemeClr val="tx2"/>
              </a:buClr>
              <a:buSzPct val="90000"/>
              <a:defRPr sz="2000"/>
            </a:lvl3pPr>
            <a:lvl4pPr>
              <a:buClr>
                <a:schemeClr val="tx2"/>
              </a:buClr>
              <a:buSzPct val="90000"/>
              <a:defRPr sz="1800"/>
            </a:lvl4pPr>
            <a:lvl5pPr>
              <a:buClr>
                <a:schemeClr val="tx2"/>
              </a:buClr>
              <a:buSzPct val="90000"/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 © 2016 Neta Scientific.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FFDFC-5AA1-BA4B-8A58-EBE750699DA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2" y="6126480"/>
            <a:ext cx="544394" cy="529272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49313" y="393313"/>
            <a:ext cx="3873500" cy="565150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000" cap="all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9960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nd 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and_with_Testing_tub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282" y="1104100"/>
            <a:ext cx="7184809" cy="1622368"/>
          </a:xfrm>
        </p:spPr>
        <p:txBody>
          <a:bodyPr anchor="b" anchorCtr="0"/>
          <a:lstStyle>
            <a:lvl1pPr algn="l">
              <a:lnSpc>
                <a:spcPts val="4800"/>
              </a:lnSpc>
              <a:defRPr cap="all"/>
            </a:lvl1pPr>
          </a:lstStyle>
          <a:p>
            <a:r>
              <a:rPr lang="en-US" dirty="0" smtClean="0"/>
              <a:t>Master title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 © 2016 Neta Scientific.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FFDFC-5AA1-BA4B-8A58-EBE750699DA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2" y="6126480"/>
            <a:ext cx="544394" cy="529272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49313" y="896849"/>
            <a:ext cx="3873500" cy="565150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000" cap="all"/>
            </a:lvl1pPr>
          </a:lstStyle>
          <a:p>
            <a:pPr lvl="0"/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839283" y="2739836"/>
            <a:ext cx="8229600" cy="3592331"/>
          </a:xfrm>
        </p:spPr>
        <p:txBody>
          <a:bodyPr/>
          <a:lstStyle>
            <a:lvl1pPr marL="256032" indent="-256032">
              <a:buClr>
                <a:schemeClr val="tx2"/>
              </a:buClr>
              <a:buSzPct val="90000"/>
              <a:defRPr sz="2400"/>
            </a:lvl1pPr>
            <a:lvl2pPr>
              <a:buClr>
                <a:schemeClr val="tx2"/>
              </a:buClr>
              <a:buSzPct val="70000"/>
              <a:defRPr sz="2200"/>
            </a:lvl2pPr>
            <a:lvl3pPr>
              <a:buClr>
                <a:schemeClr val="tx2"/>
              </a:buClr>
              <a:buSzPct val="90000"/>
              <a:defRPr sz="2000"/>
            </a:lvl3pPr>
            <a:lvl4pPr>
              <a:buClr>
                <a:schemeClr val="tx2"/>
              </a:buClr>
              <a:buSzPct val="90000"/>
              <a:defRPr sz="1800"/>
            </a:lvl4pPr>
            <a:lvl5pPr>
              <a:buClr>
                <a:schemeClr val="tx2"/>
              </a:buClr>
              <a:buSzPct val="90000"/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66518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nd Content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versity_Slid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9283" y="2517141"/>
            <a:ext cx="8229600" cy="3391702"/>
          </a:xfrm>
        </p:spPr>
        <p:txBody>
          <a:bodyPr/>
          <a:lstStyle>
            <a:lvl1pPr>
              <a:buClr>
                <a:schemeClr val="tx2"/>
              </a:buClr>
              <a:buSzPct val="90000"/>
              <a:defRPr/>
            </a:lvl1pPr>
            <a:lvl2pPr>
              <a:buClr>
                <a:schemeClr val="tx2"/>
              </a:buClr>
              <a:buSzPct val="90000"/>
              <a:defRPr/>
            </a:lvl2pPr>
            <a:lvl3pPr>
              <a:buClr>
                <a:schemeClr val="tx2"/>
              </a:buClr>
              <a:buSzPct val="90000"/>
              <a:defRPr/>
            </a:lvl3pPr>
            <a:lvl4pPr>
              <a:buClr>
                <a:schemeClr val="tx2"/>
              </a:buClr>
              <a:buSzPct val="90000"/>
              <a:defRPr/>
            </a:lvl4pPr>
            <a:lvl5pPr>
              <a:buClr>
                <a:schemeClr val="tx2"/>
              </a:buClr>
              <a:buSzPct val="90000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 © 2016 Neta Scientific.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FFDFC-5AA1-BA4B-8A58-EBE750699DA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2" y="6126480"/>
            <a:ext cx="544394" cy="529272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839282" y="875926"/>
            <a:ext cx="7184809" cy="1622368"/>
          </a:xfrm>
        </p:spPr>
        <p:txBody>
          <a:bodyPr anchor="b" anchorCtr="0"/>
          <a:lstStyle>
            <a:lvl1pPr algn="l">
              <a:lnSpc>
                <a:spcPts val="4800"/>
              </a:lnSpc>
              <a:defRPr cap="all"/>
            </a:lvl1pPr>
          </a:lstStyle>
          <a:p>
            <a:r>
              <a:rPr lang="en-US" dirty="0" smtClean="0"/>
              <a:t>Master title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49313" y="668675"/>
            <a:ext cx="3873500" cy="565150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000" cap="all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6774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Award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-1"/>
            <a:ext cx="9144000" cy="519586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47910" y="501515"/>
            <a:ext cx="8229600" cy="955644"/>
          </a:xfrm>
        </p:spPr>
        <p:txBody>
          <a:bodyPr anchor="t" anchorCtr="0"/>
          <a:lstStyle>
            <a:lvl1pPr algn="l">
              <a:defRPr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47910" y="1603536"/>
            <a:ext cx="8229600" cy="3592331"/>
          </a:xfrm>
        </p:spPr>
        <p:txBody>
          <a:bodyPr numCol="2"/>
          <a:lstStyle>
            <a:lvl1pPr marL="256032" indent="-256032">
              <a:buClr>
                <a:schemeClr val="tx1"/>
              </a:buClr>
              <a:buSzPct val="90000"/>
              <a:defRPr sz="2400">
                <a:solidFill>
                  <a:schemeClr val="bg1"/>
                </a:solidFill>
              </a:defRPr>
            </a:lvl1pPr>
            <a:lvl2pPr>
              <a:buClr>
                <a:schemeClr val="tx1"/>
              </a:buClr>
              <a:buSzPct val="70000"/>
              <a:defRPr sz="2200">
                <a:solidFill>
                  <a:schemeClr val="bg1"/>
                </a:solidFill>
              </a:defRPr>
            </a:lvl2pPr>
            <a:lvl3pPr>
              <a:buClr>
                <a:schemeClr val="tx1"/>
              </a:buClr>
              <a:buSzPct val="90000"/>
              <a:defRPr sz="2000">
                <a:solidFill>
                  <a:schemeClr val="bg1"/>
                </a:solidFill>
              </a:defRPr>
            </a:lvl3pPr>
            <a:lvl4pPr>
              <a:buClr>
                <a:schemeClr val="tx1"/>
              </a:buClr>
              <a:buSzPct val="90000"/>
              <a:defRPr sz="1800">
                <a:solidFill>
                  <a:schemeClr val="bg1"/>
                </a:solidFill>
              </a:defRPr>
            </a:lvl4pPr>
            <a:lvl5pPr>
              <a:buClr>
                <a:schemeClr val="tx1"/>
              </a:buClr>
              <a:buSzPct val="90000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0E6FD-A445-9D46-9D52-5A91055C45AF}" type="datetime1">
              <a:rPr lang="en-US" smtClean="0"/>
              <a:t>7/14/2017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 © 2016 Neta Scientific. All rights reserved.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FFDFC-5AA1-BA4B-8A58-EBE750699D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8723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alphaModFix amt="8000"/>
          </a:blip>
          <a:stretch>
            <a:fillRect/>
          </a:stretch>
        </p:blipFill>
        <p:spPr>
          <a:xfrm>
            <a:off x="1134918" y="1179962"/>
            <a:ext cx="6473536" cy="651557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47910" y="2723198"/>
            <a:ext cx="8229600" cy="1143000"/>
          </a:xfrm>
        </p:spPr>
        <p:txBody>
          <a:bodyPr anchor="ctr" anchorCtr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46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9597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alphaModFix amt="8000"/>
          </a:blip>
          <a:stretch>
            <a:fillRect/>
          </a:stretch>
        </p:blipFill>
        <p:spPr>
          <a:xfrm>
            <a:off x="1134918" y="109709"/>
            <a:ext cx="6473536" cy="65155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5220" y="5333797"/>
            <a:ext cx="4455160" cy="10978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6120" y="1321438"/>
            <a:ext cx="7772400" cy="1470025"/>
          </a:xfrm>
        </p:spPr>
        <p:txBody>
          <a:bodyPr anchor="b" anchorCtr="0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06121" y="2792190"/>
            <a:ext cx="7772718" cy="113574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706121" y="3927933"/>
            <a:ext cx="7772718" cy="931999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5245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alphaModFix amt="8000"/>
          </a:blip>
          <a:stretch>
            <a:fillRect/>
          </a:stretch>
        </p:blipFill>
        <p:spPr>
          <a:xfrm>
            <a:off x="1134918" y="824362"/>
            <a:ext cx="6473536" cy="6515572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422765" y="1697269"/>
            <a:ext cx="3185516" cy="64407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77147" y="1688877"/>
            <a:ext cx="728920" cy="652462"/>
          </a:xfrm>
        </p:spPr>
        <p:txBody>
          <a:bodyPr/>
          <a:lstStyle>
            <a:lvl1pPr marL="0" indent="0">
              <a:buNone/>
              <a:defRPr b="1" i="0"/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77147" y="2471975"/>
            <a:ext cx="728920" cy="652462"/>
          </a:xfrm>
        </p:spPr>
        <p:txBody>
          <a:bodyPr/>
          <a:lstStyle>
            <a:lvl1pPr marL="0" indent="0">
              <a:buNone/>
              <a:defRPr b="1" i="0"/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1422765" y="2459959"/>
            <a:ext cx="3185516" cy="656086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1422765" y="3234664"/>
            <a:ext cx="3185516" cy="656087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677147" y="3226272"/>
            <a:ext cx="728920" cy="652462"/>
          </a:xfrm>
        </p:spPr>
        <p:txBody>
          <a:bodyPr/>
          <a:lstStyle>
            <a:lvl1pPr marL="0" indent="0">
              <a:buNone/>
              <a:defRPr b="1" i="0"/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1422765" y="4018440"/>
            <a:ext cx="3185516" cy="64407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677147" y="4010048"/>
            <a:ext cx="728920" cy="652462"/>
          </a:xfrm>
        </p:spPr>
        <p:txBody>
          <a:bodyPr/>
          <a:lstStyle>
            <a:lvl1pPr marL="0" indent="0">
              <a:buNone/>
              <a:defRPr b="1" i="0"/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1422765" y="4769559"/>
            <a:ext cx="3185516" cy="64407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677147" y="4761167"/>
            <a:ext cx="728920" cy="652462"/>
          </a:xfrm>
        </p:spPr>
        <p:txBody>
          <a:bodyPr/>
          <a:lstStyle>
            <a:lvl1pPr marL="0" indent="0">
              <a:buNone/>
              <a:defRPr b="1" i="0"/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5486771" y="1706341"/>
            <a:ext cx="3487346" cy="64407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4741153" y="1697949"/>
            <a:ext cx="728920" cy="652462"/>
          </a:xfrm>
        </p:spPr>
        <p:txBody>
          <a:bodyPr/>
          <a:lstStyle>
            <a:lvl1pPr marL="0" indent="0">
              <a:buNone/>
              <a:defRPr b="1" i="0"/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5475225" y="2481046"/>
            <a:ext cx="3487346" cy="652462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24"/>
          </p:nvPr>
        </p:nvSpPr>
        <p:spPr>
          <a:xfrm>
            <a:off x="4729607" y="2472654"/>
            <a:ext cx="728920" cy="652462"/>
          </a:xfrm>
        </p:spPr>
        <p:txBody>
          <a:bodyPr/>
          <a:lstStyle>
            <a:lvl1pPr marL="0" indent="0">
              <a:buNone/>
              <a:defRPr b="1" i="0"/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5475225" y="3255752"/>
            <a:ext cx="3487346" cy="64407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26"/>
          </p:nvPr>
        </p:nvSpPr>
        <p:spPr>
          <a:xfrm>
            <a:off x="4729607" y="3247359"/>
            <a:ext cx="728920" cy="652462"/>
          </a:xfrm>
        </p:spPr>
        <p:txBody>
          <a:bodyPr/>
          <a:lstStyle>
            <a:lvl1pPr marL="0" indent="0">
              <a:buNone/>
              <a:defRPr b="1" i="0"/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5475225" y="4025030"/>
            <a:ext cx="3487346" cy="64407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28"/>
          </p:nvPr>
        </p:nvSpPr>
        <p:spPr>
          <a:xfrm>
            <a:off x="4729607" y="4016638"/>
            <a:ext cx="728920" cy="652462"/>
          </a:xfrm>
        </p:spPr>
        <p:txBody>
          <a:bodyPr/>
          <a:lstStyle>
            <a:lvl1pPr marL="0" indent="0">
              <a:buNone/>
              <a:defRPr b="1" i="0"/>
            </a:lvl1pPr>
          </a:lstStyle>
          <a:p>
            <a:pPr lvl="0"/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97074" y="274638"/>
            <a:ext cx="8546926" cy="1143000"/>
          </a:xfrm>
        </p:spPr>
        <p:txBody>
          <a:bodyPr/>
          <a:lstStyle>
            <a:lvl1pPr>
              <a:defRPr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5486771" y="4769559"/>
            <a:ext cx="3487346" cy="64407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30"/>
          </p:nvPr>
        </p:nvSpPr>
        <p:spPr>
          <a:xfrm>
            <a:off x="4741153" y="4761167"/>
            <a:ext cx="728920" cy="652462"/>
          </a:xfrm>
        </p:spPr>
        <p:txBody>
          <a:bodyPr/>
          <a:lstStyle>
            <a:lvl1pPr marL="0" indent="0">
              <a:buNone/>
              <a:defRPr b="1" i="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055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alphaModFix amt="8000"/>
          </a:blip>
          <a:stretch>
            <a:fillRect/>
          </a:stretch>
        </p:blipFill>
        <p:spPr>
          <a:xfrm>
            <a:off x="1134918" y="824362"/>
            <a:ext cx="6473536" cy="651557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97074" y="1091524"/>
            <a:ext cx="8546926" cy="1143000"/>
          </a:xfrm>
        </p:spPr>
        <p:txBody>
          <a:bodyPr/>
          <a:lstStyle>
            <a:lvl1pPr>
              <a:defRPr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6852" y="2421850"/>
            <a:ext cx="8547148" cy="3956300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tx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tx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845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st-Tubes-000020058777_Full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1" cy="69291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283" y="426583"/>
            <a:ext cx="8229600" cy="1143000"/>
          </a:xfrm>
        </p:spPr>
        <p:txBody>
          <a:bodyPr/>
          <a:lstStyle>
            <a:lvl1pPr algn="l">
              <a:defRPr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9283" y="1564655"/>
            <a:ext cx="8229600" cy="4525963"/>
          </a:xfrm>
        </p:spPr>
        <p:txBody>
          <a:bodyPr>
            <a:normAutofit/>
          </a:bodyPr>
          <a:lstStyle>
            <a:lvl1pPr marL="0" indent="0">
              <a:buClr>
                <a:schemeClr val="tx2"/>
              </a:buClr>
              <a:buSzPct val="90000"/>
              <a:buNone/>
              <a:defRPr sz="2100"/>
            </a:lvl1pPr>
            <a:lvl2pPr>
              <a:buClr>
                <a:schemeClr val="tx2"/>
              </a:buClr>
              <a:buSzPct val="90000"/>
              <a:defRPr/>
            </a:lvl2pPr>
            <a:lvl3pPr>
              <a:buClr>
                <a:schemeClr val="tx2"/>
              </a:buClr>
              <a:buSzPct val="90000"/>
              <a:defRPr/>
            </a:lvl3pPr>
            <a:lvl4pPr>
              <a:buClr>
                <a:schemeClr val="tx2"/>
              </a:buClr>
              <a:buSzPct val="90000"/>
              <a:defRPr/>
            </a:lvl4pPr>
            <a:lvl5pPr>
              <a:buClr>
                <a:schemeClr val="tx2"/>
              </a:buClr>
              <a:buSzPct val="90000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 © 2016 Neta Scientific.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FFDFC-5AA1-BA4B-8A58-EBE750699DA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2" y="6126480"/>
            <a:ext cx="544394" cy="52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171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ientist_Image_Fad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283" y="796636"/>
            <a:ext cx="4506262" cy="946121"/>
          </a:xfrm>
        </p:spPr>
        <p:txBody>
          <a:bodyPr anchor="b" anchorCtr="0"/>
          <a:lstStyle>
            <a:lvl1pPr algn="l">
              <a:lnSpc>
                <a:spcPts val="4800"/>
              </a:lnSpc>
              <a:defRPr cap="all"/>
            </a:lvl1pPr>
          </a:lstStyle>
          <a:p>
            <a:r>
              <a:rPr lang="en-US" dirty="0" smtClean="0"/>
              <a:t>Master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9283" y="1945640"/>
            <a:ext cx="8229600" cy="4525963"/>
          </a:xfrm>
        </p:spPr>
        <p:txBody>
          <a:bodyPr/>
          <a:lstStyle>
            <a:lvl1pPr marL="256032" indent="-256032">
              <a:buClr>
                <a:schemeClr val="tx2"/>
              </a:buClr>
              <a:buSzPct val="90000"/>
              <a:defRPr/>
            </a:lvl1pPr>
            <a:lvl2pPr>
              <a:buClr>
                <a:schemeClr val="tx2"/>
              </a:buClr>
              <a:buSzPct val="90000"/>
              <a:defRPr/>
            </a:lvl2pPr>
            <a:lvl3pPr>
              <a:buClr>
                <a:schemeClr val="tx2"/>
              </a:buClr>
              <a:buSzPct val="90000"/>
              <a:defRPr/>
            </a:lvl3pPr>
            <a:lvl4pPr>
              <a:buClr>
                <a:schemeClr val="tx2"/>
              </a:buClr>
              <a:buSzPct val="90000"/>
              <a:defRPr/>
            </a:lvl4pPr>
            <a:lvl5pPr>
              <a:buClr>
                <a:schemeClr val="tx2"/>
              </a:buClr>
              <a:buSzPct val="90000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 © 2016 Neta Scientific.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FFDFC-5AA1-BA4B-8A58-EBE750699DA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2" y="6126480"/>
            <a:ext cx="544394" cy="529272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49313" y="589385"/>
            <a:ext cx="3873500" cy="565150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000" cap="all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462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/ Grow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alphaModFix amt="8000"/>
          </a:blip>
          <a:stretch>
            <a:fillRect/>
          </a:stretch>
        </p:blipFill>
        <p:spPr>
          <a:xfrm>
            <a:off x="733433" y="185638"/>
            <a:ext cx="6657147" cy="6700375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97074" y="588964"/>
            <a:ext cx="8546926" cy="1143000"/>
          </a:xfrm>
        </p:spPr>
        <p:txBody>
          <a:bodyPr/>
          <a:lstStyle>
            <a:lvl1pPr>
              <a:defRPr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7074" y="5032023"/>
            <a:ext cx="3450539" cy="1825977"/>
          </a:xfrm>
        </p:spPr>
        <p:txBody>
          <a:bodyPr/>
          <a:lstStyle>
            <a:lvl1pPr marL="256032" indent="-256032" algn="ctr">
              <a:buClr>
                <a:schemeClr val="tx1"/>
              </a:buClr>
              <a:defRPr sz="1800">
                <a:solidFill>
                  <a:schemeClr val="bg1"/>
                </a:solidFill>
              </a:defRPr>
            </a:lvl1pPr>
            <a:lvl2pPr marL="649224" indent="-192024" algn="ctr">
              <a:buClr>
                <a:schemeClr val="tx1"/>
              </a:buClr>
              <a:buSzPct val="70000"/>
              <a:buFont typeface="Arial"/>
              <a:buChar char="•"/>
              <a:defRPr sz="1600">
                <a:solidFill>
                  <a:schemeClr val="bg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tx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tx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0" y="4199194"/>
            <a:ext cx="9144000" cy="0"/>
          </a:xfrm>
          <a:prstGeom prst="line">
            <a:avLst/>
          </a:prstGeom>
          <a:ln w="571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895334" y="5032023"/>
            <a:ext cx="3450539" cy="1825977"/>
          </a:xfrm>
        </p:spPr>
        <p:txBody>
          <a:bodyPr/>
          <a:lstStyle>
            <a:lvl1pPr marL="256032" indent="-256032" algn="ctr">
              <a:buClr>
                <a:schemeClr val="tx1"/>
              </a:buClr>
              <a:defRPr sz="1800">
                <a:solidFill>
                  <a:schemeClr val="bg1"/>
                </a:solidFill>
              </a:defRPr>
            </a:lvl1pPr>
            <a:lvl2pPr marL="649224" indent="-192024" algn="ctr">
              <a:buClr>
                <a:schemeClr val="tx1"/>
              </a:buClr>
              <a:buSzPct val="70000"/>
              <a:buFont typeface="Arial"/>
              <a:buChar char="•"/>
              <a:defRPr sz="1600">
                <a:solidFill>
                  <a:schemeClr val="bg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tx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tx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Oval 10"/>
          <p:cNvSpPr/>
          <p:nvPr userDrawn="1"/>
        </p:nvSpPr>
        <p:spPr>
          <a:xfrm>
            <a:off x="2179485" y="4055807"/>
            <a:ext cx="286774" cy="28677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477001" y="4055807"/>
            <a:ext cx="286774" cy="28677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96389" y="759665"/>
            <a:ext cx="3449484" cy="322526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93201" y="2548193"/>
            <a:ext cx="1240821" cy="1436740"/>
          </a:xfrm>
          <a:prstGeom prst="rect">
            <a:avLst/>
          </a:prstGeom>
        </p:spPr>
      </p:pic>
      <p:cxnSp>
        <p:nvCxnSpPr>
          <p:cNvPr id="26" name="Straight Connector 25"/>
          <p:cNvCxnSpPr/>
          <p:nvPr userDrawn="1"/>
        </p:nvCxnSpPr>
        <p:spPr>
          <a:xfrm>
            <a:off x="3622279" y="4055807"/>
            <a:ext cx="0" cy="286774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 userDrawn="1"/>
        </p:nvCxnSpPr>
        <p:spPr>
          <a:xfrm>
            <a:off x="4998799" y="4055807"/>
            <a:ext cx="0" cy="286774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 userDrawn="1"/>
        </p:nvCxnSpPr>
        <p:spPr>
          <a:xfrm>
            <a:off x="6367119" y="4055807"/>
            <a:ext cx="0" cy="286774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 userDrawn="1"/>
        </p:nvCxnSpPr>
        <p:spPr>
          <a:xfrm>
            <a:off x="1139642" y="4055807"/>
            <a:ext cx="0" cy="286774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>
            <a:off x="8929" y="4051711"/>
            <a:ext cx="0" cy="286774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 userDrawn="1"/>
        </p:nvCxnSpPr>
        <p:spPr>
          <a:xfrm>
            <a:off x="7809186" y="4059904"/>
            <a:ext cx="0" cy="286774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 userDrawn="1"/>
        </p:nvCxnSpPr>
        <p:spPr>
          <a:xfrm>
            <a:off x="9135806" y="4059904"/>
            <a:ext cx="0" cy="286774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597074" y="4539277"/>
            <a:ext cx="3451225" cy="411162"/>
          </a:xfrm>
        </p:spPr>
        <p:txBody>
          <a:bodyPr anchor="ctr" anchorCtr="0"/>
          <a:lstStyle>
            <a:lvl1pPr marL="0" indent="0" algn="ctr">
              <a:buNone/>
              <a:defRPr b="1"/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887185" y="4539277"/>
            <a:ext cx="3451225" cy="411162"/>
          </a:xfrm>
        </p:spPr>
        <p:txBody>
          <a:bodyPr anchor="ctr" anchorCtr="0"/>
          <a:lstStyle>
            <a:lvl1pPr marL="0" indent="0" algn="ctr">
              <a:buNone/>
              <a:defRPr b="1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29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ur Mi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Stock_000050665424_Flat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841746"/>
            <a:ext cx="9144000" cy="1143000"/>
          </a:xfrm>
        </p:spPr>
        <p:txBody>
          <a:bodyPr anchor="b" anchorCtr="0">
            <a:normAutofit/>
          </a:bodyPr>
          <a:lstStyle>
            <a:lvl1pPr algn="ctr">
              <a:defRPr sz="4800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9636" y="3002311"/>
            <a:ext cx="7862455" cy="2995800"/>
          </a:xfrm>
        </p:spPr>
        <p:txBody>
          <a:bodyPr>
            <a:normAutofit/>
          </a:bodyPr>
          <a:lstStyle>
            <a:lvl1pPr marL="0" indent="0" algn="ctr">
              <a:buClr>
                <a:schemeClr val="tx2"/>
              </a:buClr>
              <a:buSzPct val="90000"/>
              <a:buNone/>
              <a:defRPr sz="2100">
                <a:solidFill>
                  <a:srgbClr val="FFFFFF"/>
                </a:solidFill>
              </a:defRPr>
            </a:lvl1pPr>
            <a:lvl2pPr>
              <a:buClr>
                <a:schemeClr val="tx2"/>
              </a:buClr>
              <a:buSzPct val="90000"/>
              <a:defRPr/>
            </a:lvl2pPr>
            <a:lvl3pPr>
              <a:buClr>
                <a:schemeClr val="tx2"/>
              </a:buClr>
              <a:buSzPct val="90000"/>
              <a:defRPr/>
            </a:lvl3pPr>
            <a:lvl4pPr>
              <a:buClr>
                <a:schemeClr val="tx2"/>
              </a:buClr>
              <a:buSzPct val="90000"/>
              <a:defRPr/>
            </a:lvl4pPr>
            <a:lvl5pPr>
              <a:buClr>
                <a:schemeClr val="tx2"/>
              </a:buClr>
              <a:buSzPct val="90000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Copyright © 2016 </a:t>
            </a:r>
            <a:r>
              <a:rPr lang="en-US" dirty="0" err="1" smtClean="0"/>
              <a:t>Neta</a:t>
            </a:r>
            <a:r>
              <a:rPr lang="en-US" dirty="0" smtClean="0"/>
              <a:t> Scientific.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2CFFDFC-5AA1-BA4B-8A58-EBE750699DA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609" y="6125043"/>
            <a:ext cx="544394" cy="526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741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Our Mi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le-chemist-choosing-the-right-bottle-for-his-scientific-experiment-000083228631_Full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alpha val="63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841746"/>
            <a:ext cx="9144000" cy="1143000"/>
          </a:xfrm>
        </p:spPr>
        <p:txBody>
          <a:bodyPr anchor="b" anchorCtr="0">
            <a:normAutofit/>
          </a:bodyPr>
          <a:lstStyle>
            <a:lvl1pPr algn="ctr">
              <a:defRPr sz="4800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9636" y="3002311"/>
            <a:ext cx="7862455" cy="2995800"/>
          </a:xfrm>
        </p:spPr>
        <p:txBody>
          <a:bodyPr>
            <a:normAutofit/>
          </a:bodyPr>
          <a:lstStyle>
            <a:lvl1pPr marL="0" indent="0" algn="ctr">
              <a:buClr>
                <a:schemeClr val="tx2"/>
              </a:buClr>
              <a:buSzPct val="90000"/>
              <a:buNone/>
              <a:defRPr sz="2100">
                <a:solidFill>
                  <a:srgbClr val="FFFFFF"/>
                </a:solidFill>
              </a:defRPr>
            </a:lvl1pPr>
            <a:lvl2pPr>
              <a:buClr>
                <a:schemeClr val="tx2"/>
              </a:buClr>
              <a:buSzPct val="90000"/>
              <a:defRPr/>
            </a:lvl2pPr>
            <a:lvl3pPr>
              <a:buClr>
                <a:schemeClr val="tx2"/>
              </a:buClr>
              <a:buSzPct val="90000"/>
              <a:defRPr/>
            </a:lvl3pPr>
            <a:lvl4pPr>
              <a:buClr>
                <a:schemeClr val="tx2"/>
              </a:buClr>
              <a:buSzPct val="90000"/>
              <a:defRPr/>
            </a:lvl4pPr>
            <a:lvl5pPr>
              <a:buClr>
                <a:schemeClr val="tx2"/>
              </a:buClr>
              <a:buSzPct val="90000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Copyright © 2016 </a:t>
            </a:r>
            <a:r>
              <a:rPr lang="en-US" dirty="0" err="1" smtClean="0"/>
              <a:t>Neta</a:t>
            </a:r>
            <a:r>
              <a:rPr lang="en-US" dirty="0" smtClean="0"/>
              <a:t> Scientific.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2CFFDFC-5AA1-BA4B-8A58-EBE750699DA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609" y="6125043"/>
            <a:ext cx="544394" cy="526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923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20E6FD-A445-9D46-9D52-5A91055C45AF}" type="datetime1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6600" y="6372225"/>
            <a:ext cx="384556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r">
              <a:defRPr sz="120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Copyright © 2016 Neta Scientific. All rights reserved.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r">
              <a:defRPr sz="1200">
                <a:solidFill>
                  <a:schemeClr val="tx1"/>
                </a:solidFill>
                <a:effectLst/>
              </a:defRPr>
            </a:lvl1pPr>
          </a:lstStyle>
          <a:p>
            <a:fld id="{22CFFDFC-5AA1-BA4B-8A58-EBE750699D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525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64" r:id="rId2"/>
    <p:sldLayoutId id="2147483665" r:id="rId3"/>
    <p:sldLayoutId id="2147483693" r:id="rId4"/>
    <p:sldLayoutId id="2147483681" r:id="rId5"/>
    <p:sldLayoutId id="2147483682" r:id="rId6"/>
    <p:sldLayoutId id="2147483694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9" r:id="rId13"/>
    <p:sldLayoutId id="2147483688" r:id="rId14"/>
    <p:sldLayoutId id="2147483650" r:id="rId15"/>
    <p:sldLayoutId id="2147483692" r:id="rId16"/>
    <p:sldLayoutId id="2147483674" r:id="rId17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44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tx2"/>
        </a:buClr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tx2"/>
        </a:buClr>
        <a:buSzPct val="80000"/>
        <a:buFont typeface="Courier New"/>
        <a:buChar char="o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tx2"/>
        </a:buClr>
        <a:buSzPct val="80000"/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tx2"/>
        </a:buClr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tx2"/>
        </a:buClr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21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21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Business Review</a:t>
            </a: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for</a:t>
            </a: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70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Strengths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46600" y="6365285"/>
            <a:ext cx="3845560" cy="365125"/>
          </a:xfrm>
        </p:spPr>
        <p:txBody>
          <a:bodyPr/>
          <a:lstStyle/>
          <a:p>
            <a:r>
              <a:rPr lang="en-US" dirty="0" smtClean="0"/>
              <a:t>Copyright © 2016 </a:t>
            </a:r>
            <a:r>
              <a:rPr lang="en-US" dirty="0" err="1" smtClean="0"/>
              <a:t>Neta</a:t>
            </a:r>
            <a:r>
              <a:rPr lang="en-US" dirty="0" smtClean="0"/>
              <a:t> Scientific.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49410"/>
            <a:ext cx="2133600" cy="365125"/>
          </a:xfrm>
        </p:spPr>
        <p:txBody>
          <a:bodyPr/>
          <a:lstStyle/>
          <a:p>
            <a:fld id="{22CFFDFC-5AA1-BA4B-8A58-EBE750699DA3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6" name="Picture 5" descr="award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177" y="5408411"/>
            <a:ext cx="1557654" cy="877479"/>
          </a:xfrm>
          <a:prstGeom prst="rect">
            <a:avLst/>
          </a:prstGeom>
        </p:spPr>
      </p:pic>
      <p:pic>
        <p:nvPicPr>
          <p:cNvPr id="7" name="Picture 6" descr="BE100s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035" y="5290391"/>
            <a:ext cx="1557654" cy="888540"/>
          </a:xfrm>
          <a:prstGeom prst="rect">
            <a:avLst/>
          </a:prstGeom>
        </p:spPr>
      </p:pic>
      <p:pic>
        <p:nvPicPr>
          <p:cNvPr id="8" name="Picture 7" descr="inc5000.gif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6200" y="5485623"/>
            <a:ext cx="1016419" cy="717272"/>
          </a:xfrm>
          <a:prstGeom prst="rect">
            <a:avLst/>
          </a:prstGeom>
        </p:spPr>
      </p:pic>
      <p:pic>
        <p:nvPicPr>
          <p:cNvPr id="9" name="Picture 8" descr="philly100-logo-header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2465" y="5565945"/>
            <a:ext cx="1571758" cy="612986"/>
          </a:xfrm>
          <a:prstGeom prst="rect">
            <a:avLst/>
          </a:prstGeom>
        </p:spPr>
      </p:pic>
      <p:pic>
        <p:nvPicPr>
          <p:cNvPr id="11" name="Picture 10" descr="smart_CEO_Future_50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415" y="5565945"/>
            <a:ext cx="1710931" cy="636950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15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Opportunities for improvement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 © 2016 Neta Scientific.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FFDFC-5AA1-BA4B-8A58-EBE750699DA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661" y="352338"/>
            <a:ext cx="7184809" cy="963486"/>
          </a:xfrm>
        </p:spPr>
        <p:txBody>
          <a:bodyPr/>
          <a:lstStyle/>
          <a:p>
            <a:r>
              <a:rPr lang="en-US" dirty="0" smtClean="0"/>
              <a:t>Key Accomplishments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 © 2016 Neta Scientific.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FFDFC-5AA1-BA4B-8A58-EBE750699DA3}" type="slidenum">
              <a:rPr lang="en-US" smtClean="0"/>
              <a:t>12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9283" y="1852719"/>
            <a:ext cx="8229600" cy="3107691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1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Projects-new suppliers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46600" y="6365285"/>
            <a:ext cx="3845560" cy="365125"/>
          </a:xfrm>
        </p:spPr>
        <p:txBody>
          <a:bodyPr/>
          <a:lstStyle/>
          <a:p>
            <a:r>
              <a:rPr lang="en-US" dirty="0" smtClean="0"/>
              <a:t>Copyright © 2016 </a:t>
            </a:r>
            <a:r>
              <a:rPr lang="en-US" dirty="0" err="1" smtClean="0"/>
              <a:t>Neta</a:t>
            </a:r>
            <a:r>
              <a:rPr lang="en-US" dirty="0" smtClean="0"/>
              <a:t> Scientific.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49410"/>
            <a:ext cx="2133600" cy="365125"/>
          </a:xfrm>
        </p:spPr>
        <p:txBody>
          <a:bodyPr/>
          <a:lstStyle/>
          <a:p>
            <a:fld id="{22CFFDFC-5AA1-BA4B-8A58-EBE750699DA3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Picture 5" descr="award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177" y="5408411"/>
            <a:ext cx="1557654" cy="877479"/>
          </a:xfrm>
          <a:prstGeom prst="rect">
            <a:avLst/>
          </a:prstGeom>
        </p:spPr>
      </p:pic>
      <p:pic>
        <p:nvPicPr>
          <p:cNvPr id="7" name="Picture 6" descr="BE100s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035" y="5290391"/>
            <a:ext cx="1557654" cy="888540"/>
          </a:xfrm>
          <a:prstGeom prst="rect">
            <a:avLst/>
          </a:prstGeom>
        </p:spPr>
      </p:pic>
      <p:pic>
        <p:nvPicPr>
          <p:cNvPr id="8" name="Picture 7" descr="inc5000.gif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6200" y="5485623"/>
            <a:ext cx="1016419" cy="717272"/>
          </a:xfrm>
          <a:prstGeom prst="rect">
            <a:avLst/>
          </a:prstGeom>
        </p:spPr>
      </p:pic>
      <p:pic>
        <p:nvPicPr>
          <p:cNvPr id="9" name="Picture 8" descr="philly100-logo-header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2465" y="5565945"/>
            <a:ext cx="1571758" cy="612986"/>
          </a:xfrm>
          <a:prstGeom prst="rect">
            <a:avLst/>
          </a:prstGeom>
        </p:spPr>
      </p:pic>
      <p:pic>
        <p:nvPicPr>
          <p:cNvPr id="11" name="Picture 10" descr="smart_CEO_Future_50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415" y="5565945"/>
            <a:ext cx="1710931" cy="636950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58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974" y="453004"/>
            <a:ext cx="7184809" cy="647349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Q&amp;a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 © 2016 Neta Scientific.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FFDFC-5AA1-BA4B-8A58-EBE750699DA3}" type="slidenum">
              <a:rPr lang="en-US" smtClean="0"/>
              <a:t>14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9314" y="1325462"/>
            <a:ext cx="8229600" cy="4401084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59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Step 1</a:t>
            </a:r>
          </a:p>
          <a:p>
            <a:r>
              <a:rPr lang="en-US" dirty="0" smtClean="0"/>
              <a:t>Step 2</a:t>
            </a:r>
          </a:p>
          <a:p>
            <a:r>
              <a:rPr lang="en-US" dirty="0" smtClean="0"/>
              <a:t>Step 3</a:t>
            </a:r>
          </a:p>
          <a:p>
            <a:r>
              <a:rPr lang="en-US" dirty="0" smtClean="0"/>
              <a:t>Step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43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Agenda</a:t>
            </a:r>
            <a:endParaRPr lang="en-US" sz="3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24912" y="1181554"/>
            <a:ext cx="5031939" cy="485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63613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Intro</a:t>
            </a:r>
          </a:p>
          <a:p>
            <a:pPr marL="963613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Update </a:t>
            </a:r>
            <a:r>
              <a:rPr lang="en-US" sz="20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(prior/pending)</a:t>
            </a:r>
          </a:p>
          <a:p>
            <a:pPr marL="1430338" lvl="1" indent="-457200">
              <a:lnSpc>
                <a:spcPct val="120000"/>
              </a:lnSpc>
              <a:buFont typeface="Trebuchet MS" panose="020B0603020202020204" pitchFamily="34" charset="0"/>
              <a:buChar char="−"/>
            </a:pPr>
            <a:r>
              <a:rPr lang="en-US" sz="20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Business Review</a:t>
            </a:r>
          </a:p>
          <a:p>
            <a:pPr marL="1430338" lvl="1" indent="-457200">
              <a:lnSpc>
                <a:spcPct val="120000"/>
              </a:lnSpc>
              <a:buFont typeface="Trebuchet MS" panose="020B0603020202020204" pitchFamily="34" charset="0"/>
              <a:buChar char="−"/>
              <a:tabLst>
                <a:tab pos="963613" algn="l"/>
                <a:tab pos="1379538" algn="l"/>
              </a:tabLst>
            </a:pPr>
            <a:r>
              <a:rPr lang="en-US" sz="20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New Info</a:t>
            </a:r>
          </a:p>
          <a:p>
            <a:pPr marL="1379538" lvl="1" indent="-457200">
              <a:lnSpc>
                <a:spcPct val="120000"/>
              </a:lnSpc>
              <a:buFont typeface="Trebuchet MS" panose="020B0603020202020204" pitchFamily="34" charset="0"/>
              <a:buChar char="−"/>
            </a:pPr>
            <a:r>
              <a:rPr lang="en-US" sz="20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Key Highlights</a:t>
            </a:r>
          </a:p>
          <a:p>
            <a:pPr marL="1379538" lvl="1" indent="-457200">
              <a:lnSpc>
                <a:spcPct val="120000"/>
              </a:lnSpc>
              <a:buFont typeface="Trebuchet MS" panose="020B0603020202020204" pitchFamily="34" charset="0"/>
              <a:buChar char="−"/>
            </a:pPr>
            <a:r>
              <a:rPr lang="en-US" sz="20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Strengths</a:t>
            </a:r>
          </a:p>
          <a:p>
            <a:pPr marL="1379538" lvl="1" indent="-457200">
              <a:lnSpc>
                <a:spcPct val="120000"/>
              </a:lnSpc>
              <a:buFont typeface="Trebuchet MS" panose="020B0603020202020204" pitchFamily="34" charset="0"/>
              <a:buChar char="−"/>
            </a:pPr>
            <a:r>
              <a:rPr lang="en-US" sz="20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Opportunities for improvement</a:t>
            </a:r>
          </a:p>
          <a:p>
            <a:pPr marL="914400" lvl="1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Top Suppliers</a:t>
            </a:r>
          </a:p>
          <a:p>
            <a:pPr marL="914400" lvl="1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Key Accomplishments</a:t>
            </a:r>
          </a:p>
          <a:p>
            <a:pPr marL="914400" lvl="1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Projects-New Suppliers</a:t>
            </a:r>
          </a:p>
          <a:p>
            <a:pPr marL="914400" lvl="1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Goals</a:t>
            </a:r>
          </a:p>
          <a:p>
            <a:pPr marL="914400" lvl="1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Q&amp;A</a:t>
            </a:r>
          </a:p>
        </p:txBody>
      </p:sp>
      <p:sp>
        <p:nvSpPr>
          <p:cNvPr id="26" name="Footer Placeholder 3"/>
          <p:cNvSpPr txBox="1">
            <a:spLocks/>
          </p:cNvSpPr>
          <p:nvPr/>
        </p:nvSpPr>
        <p:spPr>
          <a:xfrm>
            <a:off x="5368720" y="6492875"/>
            <a:ext cx="355716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/>
              <a:t>Copyright © 2016 </a:t>
            </a:r>
            <a:r>
              <a:rPr lang="en-US" sz="1200" dirty="0" err="1" smtClean="0"/>
              <a:t>Neta</a:t>
            </a:r>
            <a:r>
              <a:rPr lang="en-US" sz="1200" dirty="0" smtClean="0"/>
              <a:t> Scientific. All rights reserved.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66336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Introduction</a:t>
            </a:r>
            <a:endParaRPr lang="en-US" sz="3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 © 2016 </a:t>
            </a:r>
            <a:r>
              <a:rPr lang="en-US" dirty="0" err="1" smtClean="0"/>
              <a:t>Neta</a:t>
            </a:r>
            <a:r>
              <a:rPr lang="en-US" dirty="0" smtClean="0"/>
              <a:t> Scientific.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FFDFC-5AA1-BA4B-8A58-EBE750699DA3}" type="slidenum">
              <a:rPr lang="en-US" smtClean="0">
                <a:solidFill>
                  <a:srgbClr val="003DA6"/>
                </a:solidFill>
              </a:rPr>
              <a:t>3</a:t>
            </a:fld>
            <a:endParaRPr lang="en-US" dirty="0">
              <a:solidFill>
                <a:srgbClr val="003D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30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63" y="0"/>
            <a:ext cx="9144000" cy="1143000"/>
          </a:xfrm>
        </p:spPr>
        <p:txBody>
          <a:bodyPr/>
          <a:lstStyle/>
          <a:p>
            <a:r>
              <a:rPr lang="en-US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Business review</a:t>
            </a: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 © 2016 Neta Scientific.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FFDFC-5AA1-BA4B-8A58-EBE750699DA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15372" y="1685239"/>
            <a:ext cx="7862455" cy="29958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92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25337" y="348791"/>
            <a:ext cx="7837168" cy="689365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YOY </a:t>
            </a:r>
            <a:r>
              <a:rPr lang="en-US" sz="2800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overview</a:t>
            </a:r>
            <a:r>
              <a:rPr lang="en-US" sz="2800" cap="small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cap="small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20xx </a:t>
            </a:r>
            <a:r>
              <a:rPr lang="en-US" sz="2800" cap="small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vs </a:t>
            </a:r>
            <a:r>
              <a:rPr lang="en-US" sz="2800" cap="small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20xx</a:t>
            </a:r>
            <a:endParaRPr lang="en-US" sz="2800" cap="small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1569609"/>
              </p:ext>
            </p:extLst>
          </p:nvPr>
        </p:nvGraphicFramePr>
        <p:xfrm>
          <a:off x="1589903" y="3253946"/>
          <a:ext cx="5560540" cy="2380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942873"/>
              </p:ext>
            </p:extLst>
          </p:nvPr>
        </p:nvGraphicFramePr>
        <p:xfrm>
          <a:off x="2114903" y="1259927"/>
          <a:ext cx="4497861" cy="1673396"/>
        </p:xfrm>
        <a:graphic>
          <a:graphicData uri="http://schemas.openxmlformats.org/drawingml/2006/table">
            <a:tbl>
              <a:tblPr/>
              <a:tblGrid>
                <a:gridCol w="1297207"/>
                <a:gridCol w="961767"/>
                <a:gridCol w="982256"/>
                <a:gridCol w="1256631"/>
              </a:tblGrid>
              <a:tr h="292271"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YOY Overview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</a:rPr>
                        <a:t>Business Type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F4C9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</a:rPr>
                        <a:t>20xx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F4C9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</a:rPr>
                        <a:t>20xx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F4C9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</a:rPr>
                        <a:t>Variation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F4C9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FRANCHISE</a:t>
                      </a:r>
                    </a:p>
                  </a:txBody>
                  <a:tcPr marL="85725" marR="9525" marT="9525" marB="0" anchor="b">
                    <a:lnL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CHROME</a:t>
                      </a:r>
                    </a:p>
                  </a:txBody>
                  <a:tcPr marL="85725" marR="9525" marT="9525" marB="0" anchor="b">
                    <a:lnL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PASS</a:t>
                      </a:r>
                    </a:p>
                  </a:txBody>
                  <a:tcPr marL="85725" marR="9525" marT="9525" marB="0" anchor="b">
                    <a:lnL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NON-CREDITED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4C9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</a:rPr>
                        <a:t>$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4C9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</a:rPr>
                        <a:t>$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4C9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</a:rPr>
                        <a:t>%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3D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4C9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345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25337" y="348791"/>
            <a:ext cx="7837168" cy="689365"/>
          </a:xfrm>
        </p:spPr>
        <p:txBody>
          <a:bodyPr>
            <a:noAutofit/>
          </a:bodyPr>
          <a:lstStyle/>
          <a:p>
            <a:r>
              <a:rPr lang="en-US" sz="2800" cap="small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spend </a:t>
            </a:r>
            <a:r>
              <a:rPr lang="en-US" sz="2800" cap="small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by business type </a:t>
            </a:r>
            <a:r>
              <a:rPr lang="en-US" sz="2800" cap="small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20xx </a:t>
            </a:r>
            <a:r>
              <a:rPr lang="en-US" sz="2800" cap="small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vs </a:t>
            </a:r>
            <a:r>
              <a:rPr lang="en-US" sz="2800" cap="small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20xx</a:t>
            </a:r>
            <a:endParaRPr lang="en-US" sz="2800" cap="small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81654"/>
              </p:ext>
            </p:extLst>
          </p:nvPr>
        </p:nvGraphicFramePr>
        <p:xfrm>
          <a:off x="2621531" y="1145059"/>
          <a:ext cx="4044780" cy="4668162"/>
        </p:xfrm>
        <a:graphic>
          <a:graphicData uri="http://schemas.openxmlformats.org/drawingml/2006/table">
            <a:tbl>
              <a:tblPr/>
              <a:tblGrid>
                <a:gridCol w="1112107"/>
                <a:gridCol w="858428"/>
                <a:gridCol w="908717"/>
                <a:gridCol w="1165528"/>
              </a:tblGrid>
              <a:tr h="45707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Lato" panose="020F0502020204030203" pitchFamily="34" charset="0"/>
                        </a:rPr>
                        <a:t>Business Type</a:t>
                      </a:r>
                    </a:p>
                  </a:txBody>
                  <a:tcPr marL="6484" marR="6484" marT="6484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4C9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Lato" panose="020F0502020204030203" pitchFamily="34" charset="0"/>
                        </a:rPr>
                        <a:t>20xx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4C9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Lato" panose="020F0502020204030203" pitchFamily="34" charset="0"/>
                        </a:rPr>
                        <a:t>20xx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4C9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Lato" panose="020F0502020204030203" pitchFamily="34" charset="0"/>
                        </a:rPr>
                        <a:t>Variation</a:t>
                      </a: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4C91"/>
                    </a:solidFill>
                  </a:tcPr>
                </a:tc>
              </a:tr>
              <a:tr h="30458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FRANCHISE</a:t>
                      </a:r>
                    </a:p>
                  </a:txBody>
                  <a:tcPr marL="6484" marR="6484" marT="6484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85314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58</a:t>
                      </a:r>
                    </a:p>
                  </a:txBody>
                  <a:tcPr marL="6484" marR="6484" marT="6484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314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9P</a:t>
                      </a:r>
                    </a:p>
                  </a:txBody>
                  <a:tcPr marL="6484" marR="6484" marT="6484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314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BC</a:t>
                      </a:r>
                    </a:p>
                  </a:txBody>
                  <a:tcPr marL="6484" marR="6484" marT="6484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58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GHC-F</a:t>
                      </a:r>
                    </a:p>
                  </a:txBody>
                  <a:tcPr marL="6484" marR="6484" marT="6484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314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JW</a:t>
                      </a:r>
                    </a:p>
                  </a:txBody>
                  <a:tcPr marL="6484" marR="6484" marT="6484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58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CHROME</a:t>
                      </a:r>
                    </a:p>
                  </a:txBody>
                  <a:tcPr marL="6484" marR="6484" marT="6484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85314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AA</a:t>
                      </a:r>
                    </a:p>
                  </a:txBody>
                  <a:tcPr marL="6484" marR="6484" marT="6484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314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RES</a:t>
                      </a:r>
                    </a:p>
                  </a:txBody>
                  <a:tcPr marL="6484" marR="6484" marT="6484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314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PASS</a:t>
                      </a:r>
                    </a:p>
                  </a:txBody>
                  <a:tcPr marL="6484" marR="6484" marT="6484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85314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29</a:t>
                      </a:r>
                    </a:p>
                  </a:txBody>
                  <a:tcPr marL="6484" marR="6484" marT="6484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314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GE</a:t>
                      </a:r>
                    </a:p>
                  </a:txBody>
                  <a:tcPr marL="6484" marR="6484" marT="6484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314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GHC</a:t>
                      </a:r>
                    </a:p>
                  </a:txBody>
                  <a:tcPr marL="6484" marR="6484" marT="6484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314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UF</a:t>
                      </a:r>
                    </a:p>
                  </a:txBody>
                  <a:tcPr marL="6484" marR="6484" marT="6484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314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V1</a:t>
                      </a:r>
                    </a:p>
                  </a:txBody>
                  <a:tcPr marL="6484" marR="6484" marT="6484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314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RES</a:t>
                      </a:r>
                    </a:p>
                  </a:txBody>
                  <a:tcPr marL="6484" marR="6484" marT="6484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6877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NON-CREDITED</a:t>
                      </a:r>
                    </a:p>
                  </a:txBody>
                  <a:tcPr marL="6484" marR="6484" marT="6484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Lato" panose="020F0502020204030203" pitchFamily="34" charset="0"/>
                        </a:rPr>
                        <a:t>%</a:t>
                      </a:r>
                      <a:endParaRPr lang="en-US" sz="1200" b="1" i="0" u="none" strike="noStrike" dirty="0">
                        <a:solidFill>
                          <a:schemeClr val="accent1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85314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8P</a:t>
                      </a:r>
                    </a:p>
                  </a:txBody>
                  <a:tcPr marL="6484" marR="6484" marT="6484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314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Lato" panose="020F0502020204030203" pitchFamily="34" charset="0"/>
                        </a:rPr>
                        <a:t>Total</a:t>
                      </a:r>
                    </a:p>
                  </a:txBody>
                  <a:tcPr marL="6484" marR="6484" marT="6484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Lato" panose="020F0502020204030203" pitchFamily="34" charset="0"/>
                        </a:rPr>
                        <a:t>$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Lato" panose="020F0502020204030203" pitchFamily="34" charset="0"/>
                        </a:rPr>
                        <a:t>$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Lato" panose="020F0502020204030203" pitchFamily="34" charset="0"/>
                        </a:rPr>
                        <a:t>%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6484" marR="6484" marT="6484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538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41987" y="299010"/>
            <a:ext cx="7560297" cy="708159"/>
          </a:xfrm>
          <a:prstGeom prst="rect">
            <a:avLst/>
          </a:prstGeom>
        </p:spPr>
        <p:txBody>
          <a:bodyPr vert="horz" lIns="91440" tIns="45720" rIns="91440" bIns="45720" rtlCol="0" anchor="ctr" anchorCtr="1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cap="small" dirty="0" smtClean="0">
                <a:solidFill>
                  <a:srgbClr val="0F4C9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spend </a:t>
            </a:r>
            <a:r>
              <a:rPr lang="en-US" sz="2800" cap="small" dirty="0" smtClean="0">
                <a:solidFill>
                  <a:srgbClr val="0F4C9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by product line </a:t>
            </a:r>
            <a:r>
              <a:rPr lang="en-US" sz="2400" cap="small" dirty="0" smtClean="0">
                <a:solidFill>
                  <a:srgbClr val="0F4C9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20xx </a:t>
            </a:r>
            <a:r>
              <a:rPr lang="en-US" sz="2400" cap="small" dirty="0" smtClean="0">
                <a:solidFill>
                  <a:srgbClr val="0F4C9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vs </a:t>
            </a:r>
            <a:r>
              <a:rPr lang="en-US" sz="2400" cap="small" dirty="0" smtClean="0">
                <a:solidFill>
                  <a:srgbClr val="0F4C9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20xx</a:t>
            </a:r>
            <a:endParaRPr lang="en-US" sz="2800" cap="small" dirty="0">
              <a:solidFill>
                <a:srgbClr val="0F4C9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314657"/>
              </p:ext>
            </p:extLst>
          </p:nvPr>
        </p:nvGraphicFramePr>
        <p:xfrm>
          <a:off x="2660822" y="2842053"/>
          <a:ext cx="4300151" cy="3272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87429"/>
              </p:ext>
            </p:extLst>
          </p:nvPr>
        </p:nvGraphicFramePr>
        <p:xfrm>
          <a:off x="2380736" y="1318054"/>
          <a:ext cx="5379308" cy="1394819"/>
        </p:xfrm>
        <a:graphic>
          <a:graphicData uri="http://schemas.openxmlformats.org/drawingml/2006/table">
            <a:tbl>
              <a:tblPr/>
              <a:tblGrid>
                <a:gridCol w="1535872"/>
                <a:gridCol w="1275369"/>
                <a:gridCol w="1330820"/>
                <a:gridCol w="1237247"/>
              </a:tblGrid>
              <a:tr h="28039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Lato" panose="020F0502020204030203" pitchFamily="34" charset="0"/>
                        </a:rPr>
                        <a:t>Product Line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Lato" panose="020F0502020204030203" pitchFamily="34" charset="0"/>
                        </a:rPr>
                        <a:t>20xx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Lato" panose="020F0502020204030203" pitchFamily="34" charset="0"/>
                        </a:rPr>
                        <a:t>20xx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Lato" panose="020F0502020204030203" pitchFamily="34" charset="0"/>
                        </a:rPr>
                        <a:t>Variation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Agilent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Rainin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Restek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GE Healthcare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Lato" panose="020F0502020204030203" pitchFamily="34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Lato" panose="020F0502020204030203" pitchFamily="34" charset="0"/>
                        </a:rPr>
                        <a:t>$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Lato" panose="020F0502020204030203" pitchFamily="34" charset="0"/>
                        </a:rPr>
                        <a:t>$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Lato" panose="020F0502020204030203" pitchFamily="34" charset="0"/>
                        </a:rPr>
                        <a:t>%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678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283" y="509814"/>
            <a:ext cx="5117284" cy="946121"/>
          </a:xfrm>
        </p:spPr>
        <p:txBody>
          <a:bodyPr>
            <a:noAutofit/>
          </a:bodyPr>
          <a:lstStyle/>
          <a:p>
            <a:r>
              <a:rPr lang="en-US" dirty="0" smtClean="0"/>
              <a:t>New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 © 2016 </a:t>
            </a:r>
            <a:r>
              <a:rPr lang="en-US" dirty="0" err="1" smtClean="0"/>
              <a:t>Neta</a:t>
            </a:r>
            <a:r>
              <a:rPr lang="en-US" dirty="0" smtClean="0"/>
              <a:t> Scientific.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FFDFC-5AA1-BA4B-8A58-EBE750699DA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14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2946"/>
            <a:ext cx="9144000" cy="1143000"/>
          </a:xfrm>
        </p:spPr>
        <p:txBody>
          <a:bodyPr/>
          <a:lstStyle/>
          <a:p>
            <a:r>
              <a:rPr lang="en-US" dirty="0" smtClean="0"/>
              <a:t>Key Highlights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 © 2016 </a:t>
            </a:r>
            <a:r>
              <a:rPr lang="en-US" dirty="0" err="1" smtClean="0"/>
              <a:t>Neta</a:t>
            </a:r>
            <a:r>
              <a:rPr lang="en-US" dirty="0" smtClean="0"/>
              <a:t> Scientific.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FFDFC-5AA1-BA4B-8A58-EBE750699DA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69636" y="1743962"/>
            <a:ext cx="7862455" cy="29958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45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rgbClr val="003DA6"/>
      </a:dk1>
      <a:lt1>
        <a:sysClr val="window" lastClr="FFFFFF"/>
      </a:lt1>
      <a:dk2>
        <a:srgbClr val="00B0AA"/>
      </a:dk2>
      <a:lt2>
        <a:srgbClr val="90B8E9"/>
      </a:lt2>
      <a:accent1>
        <a:srgbClr val="55565A"/>
      </a:accent1>
      <a:accent2>
        <a:srgbClr val="BDBBBB"/>
      </a:accent2>
      <a:accent3>
        <a:srgbClr val="15A3E6"/>
      </a:accent3>
      <a:accent4>
        <a:srgbClr val="F5D418"/>
      </a:accent4>
      <a:accent5>
        <a:srgbClr val="4B4EC6"/>
      </a:accent5>
      <a:accent6>
        <a:srgbClr val="FF8034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2908</TotalTime>
  <Words>151</Words>
  <Application>Microsoft Office PowerPoint</Application>
  <PresentationFormat>On-screen Show (4:3)</PresentationFormat>
  <Paragraphs>106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Courier New</vt:lpstr>
      <vt:lpstr>Lato</vt:lpstr>
      <vt:lpstr>Trebuchet MS</vt:lpstr>
      <vt:lpstr>Office Theme</vt:lpstr>
      <vt:lpstr>Business Review</vt:lpstr>
      <vt:lpstr>Agenda</vt:lpstr>
      <vt:lpstr>Introduction</vt:lpstr>
      <vt:lpstr>Business review</vt:lpstr>
      <vt:lpstr>YOY overview 20xx vs 20xx</vt:lpstr>
      <vt:lpstr>spend by business type 20xx vs 20xx</vt:lpstr>
      <vt:lpstr>PowerPoint Presentation</vt:lpstr>
      <vt:lpstr>New Information</vt:lpstr>
      <vt:lpstr>Key Highlights</vt:lpstr>
      <vt:lpstr>Strengths</vt:lpstr>
      <vt:lpstr>Opportunities for improvement</vt:lpstr>
      <vt:lpstr>Key Accomplishments</vt:lpstr>
      <vt:lpstr>Projects-new suppliers</vt:lpstr>
      <vt:lpstr>Q&amp;a</vt:lpstr>
      <vt:lpstr>Next steps</vt:lpstr>
    </vt:vector>
  </TitlesOfParts>
  <Company>Sage Frog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 Shelton</dc:creator>
  <cp:lastModifiedBy>Elaine Macy</cp:lastModifiedBy>
  <cp:revision>144</cp:revision>
  <dcterms:created xsi:type="dcterms:W3CDTF">2016-05-10T20:26:23Z</dcterms:created>
  <dcterms:modified xsi:type="dcterms:W3CDTF">2017-07-14T19:03:56Z</dcterms:modified>
</cp:coreProperties>
</file>